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83" r:id="rId1"/>
  </p:sldMasterIdLst>
  <p:notesMasterIdLst>
    <p:notesMasterId r:id="rId19"/>
  </p:notesMasterIdLst>
  <p:sldIdLst>
    <p:sldId id="265" r:id="rId2"/>
    <p:sldId id="262" r:id="rId3"/>
    <p:sldId id="263" r:id="rId4"/>
    <p:sldId id="264" r:id="rId5"/>
    <p:sldId id="267" r:id="rId6"/>
    <p:sldId id="266" r:id="rId7"/>
    <p:sldId id="268" r:id="rId8"/>
    <p:sldId id="269" r:id="rId9"/>
    <p:sldId id="270" r:id="rId10"/>
    <p:sldId id="271" r:id="rId11"/>
    <p:sldId id="272" r:id="rId12"/>
    <p:sldId id="273" r:id="rId13"/>
    <p:sldId id="256" r:id="rId14"/>
    <p:sldId id="257" r:id="rId15"/>
    <p:sldId id="258" r:id="rId16"/>
    <p:sldId id="259" r:id="rId17"/>
    <p:sldId id="260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ex" initials="a" lastIdx="3" clrIdx="0">
    <p:extLst>
      <p:ext uri="{19B8F6BF-5375-455C-9EA6-DF929625EA0E}">
        <p15:presenceInfo xmlns:p15="http://schemas.microsoft.com/office/powerpoint/2012/main" userId="alex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A0D0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77415" autoAdjust="0"/>
  </p:normalViewPr>
  <p:slideViewPr>
    <p:cSldViewPr snapToGrid="0">
      <p:cViewPr varScale="1">
        <p:scale>
          <a:sx n="70" d="100"/>
          <a:sy n="70" d="100"/>
        </p:scale>
        <p:origin x="428" y="52"/>
      </p:cViewPr>
      <p:guideLst>
        <p:guide orient="horz" pos="2160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200" d="100"/>
        <a:sy n="2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28680AF-59C8-43DC-A021-46A3CA6F0516}" type="datetimeFigureOut">
              <a:rPr lang="zh-CN" altLang="en-US" smtClean="0"/>
              <a:t>2023/5/5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3A3AC9-CFDE-47EE-AADF-0F4CC0AFF57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33716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95128B-8FB5-4343-B197-E44A2F851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8573" y="1104181"/>
            <a:ext cx="11225841" cy="5072782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defRPr sz="2400"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  <a:lvl2pPr>
              <a:lnSpc>
                <a:spcPct val="100000"/>
              </a:lnSpc>
              <a:defRPr sz="2200"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>
              <a:lnSpc>
                <a:spcPct val="100000"/>
              </a:lnSpc>
              <a:defRPr sz="2000"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>
              <a:defRPr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16" name="标题 15">
            <a:extLst>
              <a:ext uri="{FF2B5EF4-FFF2-40B4-BE49-F238E27FC236}">
                <a16:creationId xmlns:a16="http://schemas.microsoft.com/office/drawing/2014/main" id="{0066DC04-5AED-490A-8607-D094EA32CE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FAA5C94-DA73-485E-B22B-FB744F547BE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5167" y="6356351"/>
            <a:ext cx="10111317" cy="365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None/>
              <a:defRPr sz="1400" b="1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灯片编号占位符 11">
            <a:extLst>
              <a:ext uri="{FF2B5EF4-FFF2-40B4-BE49-F238E27FC236}">
                <a16:creationId xmlns:a16="http://schemas.microsoft.com/office/drawing/2014/main" id="{D3FE4E92-FE60-4854-ADE4-862C4CF450A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664401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99C5A-2058-4EEC-A3FB-33E0F9CEB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6" y="1122130"/>
            <a:ext cx="5732255" cy="4416029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92498E-4DC8-41BB-B485-F273E8A5B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22129"/>
            <a:ext cx="5594229" cy="505483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77EB3BC-0B3A-41F3-91FB-D013A8D42B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867" y="5641975"/>
            <a:ext cx="5731933" cy="431800"/>
          </a:xfrm>
        </p:spPr>
        <p:txBody>
          <a:bodyPr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zh-CN" altLang="en-US" dirty="0"/>
              <a:t>单击此处编辑母版文本样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E526FA9F-A50F-4E68-B4CD-4981258236A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332612CF-8C2E-42E1-8481-E316143FD05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5167" y="6356351"/>
            <a:ext cx="10111317" cy="365125"/>
          </a:xfrm>
        </p:spPr>
        <p:txBody>
          <a:bodyPr/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9" name="灯片编号占位符 11">
            <a:extLst>
              <a:ext uri="{FF2B5EF4-FFF2-40B4-BE49-F238E27FC236}">
                <a16:creationId xmlns:a16="http://schemas.microsoft.com/office/drawing/2014/main" id="{7276B9BD-9C42-47DE-9D68-6D8511632B0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1528303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带题注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99C5A-2058-4EEC-A3FB-33E0F9CEB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6" y="1121435"/>
            <a:ext cx="5732255" cy="441672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892498E-4DC8-41BB-B485-F273E8A5B4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121436"/>
            <a:ext cx="5594229" cy="441672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6454CE-E29C-4087-9EA1-1C3557F3B271}"/>
              </a:ext>
            </a:extLst>
          </p:cNvPr>
          <p:cNvSpPr txBox="1"/>
          <p:nvPr userDrawn="1"/>
        </p:nvSpPr>
        <p:spPr>
          <a:xfrm>
            <a:off x="287546" y="6469811"/>
            <a:ext cx="11478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 </a:t>
            </a:r>
            <a:endParaRPr lang="zh-CN" altLang="en-US" sz="1800" dirty="0"/>
          </a:p>
        </p:txBody>
      </p:sp>
      <p:sp>
        <p:nvSpPr>
          <p:cNvPr id="6" name="文本占位符 5">
            <a:extLst>
              <a:ext uri="{FF2B5EF4-FFF2-40B4-BE49-F238E27FC236}">
                <a16:creationId xmlns:a16="http://schemas.microsoft.com/office/drawing/2014/main" id="{277EB3BC-0B3A-41F3-91FB-D013A8D42B1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867" y="5641975"/>
            <a:ext cx="5731933" cy="431800"/>
          </a:xfrm>
        </p:spPr>
        <p:txBody>
          <a:bodyPr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zh-CN" altLang="en-US" dirty="0"/>
              <a:t>单击此处编辑母版文本样</a:t>
            </a:r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C8FAF5F6-574D-4075-A8CC-A54A9F9A2D0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6172200" y="5641975"/>
            <a:ext cx="5731933" cy="431800"/>
          </a:xfrm>
        </p:spPr>
        <p:txBody>
          <a:bodyPr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zh-CN" altLang="en-US" dirty="0"/>
              <a:t>单击此处编辑母版文本样</a:t>
            </a:r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5CB3EF49-AD7B-46FC-99EB-D426525C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14133E86-567F-4EA9-8115-978B22F1D90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5167" y="6356351"/>
            <a:ext cx="10111317" cy="365125"/>
          </a:xfrm>
        </p:spPr>
        <p:txBody>
          <a:bodyPr/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灯片编号占位符 11">
            <a:extLst>
              <a:ext uri="{FF2B5EF4-FFF2-40B4-BE49-F238E27FC236}">
                <a16:creationId xmlns:a16="http://schemas.microsoft.com/office/drawing/2014/main" id="{6E06261D-E001-448B-B647-D0914E7DA17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609924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14BC0C-0546-45A1-A9AC-48102B7C6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9EB4ED8D-6C48-4BBF-A842-2BC4F446C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7" y="1130060"/>
            <a:ext cx="3565587" cy="4408098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27" name="内容占位符 2">
            <a:extLst>
              <a:ext uri="{FF2B5EF4-FFF2-40B4-BE49-F238E27FC236}">
                <a16:creationId xmlns:a16="http://schemas.microsoft.com/office/drawing/2014/main" id="{7216795A-EE2F-4678-9561-C7AE7750C4D2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313207" y="1130061"/>
            <a:ext cx="3565587" cy="4408098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28" name="内容占位符 2">
            <a:extLst>
              <a:ext uri="{FF2B5EF4-FFF2-40B4-BE49-F238E27FC236}">
                <a16:creationId xmlns:a16="http://schemas.microsoft.com/office/drawing/2014/main" id="{267725D8-2F89-4AFA-B106-9917200A59D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8867" y="1130061"/>
            <a:ext cx="3565587" cy="4408098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2CA283C4-3581-4487-8A01-393190CB7F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5167" y="6356351"/>
            <a:ext cx="10111317" cy="365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3BCF2B00-D0A0-4219-9FAC-202FA5CD8CA8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287547" y="5655188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11912289-7314-416A-90D2-99B3C23BC5EF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313207" y="5655188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4ACD6206-8956-4A9E-B9B4-0378F0DA05DB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338867" y="5660073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3" name="灯片编号占位符 11">
            <a:extLst>
              <a:ext uri="{FF2B5EF4-FFF2-40B4-BE49-F238E27FC236}">
                <a16:creationId xmlns:a16="http://schemas.microsoft.com/office/drawing/2014/main" id="{DE19597C-7F09-4D36-846D-9BF6B1F43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503886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14BC0C-0546-45A1-A9AC-48102B7C6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26" name="内容占位符 2">
            <a:extLst>
              <a:ext uri="{FF2B5EF4-FFF2-40B4-BE49-F238E27FC236}">
                <a16:creationId xmlns:a16="http://schemas.microsoft.com/office/drawing/2014/main" id="{9EB4ED8D-6C48-4BBF-A842-2BC4F446C9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7" y="1130060"/>
            <a:ext cx="3565587" cy="1690778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27" name="内容占位符 2">
            <a:extLst>
              <a:ext uri="{FF2B5EF4-FFF2-40B4-BE49-F238E27FC236}">
                <a16:creationId xmlns:a16="http://schemas.microsoft.com/office/drawing/2014/main" id="{7216795A-EE2F-4678-9561-C7AE7750C4D2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4313207" y="1130062"/>
            <a:ext cx="3565587" cy="1690777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28" name="内容占位符 2">
            <a:extLst>
              <a:ext uri="{FF2B5EF4-FFF2-40B4-BE49-F238E27FC236}">
                <a16:creationId xmlns:a16="http://schemas.microsoft.com/office/drawing/2014/main" id="{267725D8-2F89-4AFA-B106-9917200A59D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8867" y="1130062"/>
            <a:ext cx="3565587" cy="1690777"/>
          </a:xfrm>
          <a:solidFill>
            <a:schemeClr val="accent1">
              <a:alpha val="5000"/>
            </a:schemeClr>
          </a:solidFill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8" name="文本占位符 3">
            <a:extLst>
              <a:ext uri="{FF2B5EF4-FFF2-40B4-BE49-F238E27FC236}">
                <a16:creationId xmlns:a16="http://schemas.microsoft.com/office/drawing/2014/main" id="{2CA283C4-3581-4487-8A01-393190CB7FE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5167" y="6356351"/>
            <a:ext cx="10111317" cy="365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0" name="内容占位符 2">
            <a:extLst>
              <a:ext uri="{FF2B5EF4-FFF2-40B4-BE49-F238E27FC236}">
                <a16:creationId xmlns:a16="http://schemas.microsoft.com/office/drawing/2014/main" id="{3BCF2B00-D0A0-4219-9FAC-202FA5CD8CA8}"/>
              </a:ext>
            </a:extLst>
          </p:cNvPr>
          <p:cNvSpPr>
            <a:spLocks noGrp="1"/>
          </p:cNvSpPr>
          <p:nvPr>
            <p:ph sz="half" idx="16" hasCustomPrompt="1"/>
          </p:nvPr>
        </p:nvSpPr>
        <p:spPr>
          <a:xfrm>
            <a:off x="286668" y="2854106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1" name="内容占位符 2">
            <a:extLst>
              <a:ext uri="{FF2B5EF4-FFF2-40B4-BE49-F238E27FC236}">
                <a16:creationId xmlns:a16="http://schemas.microsoft.com/office/drawing/2014/main" id="{11912289-7314-416A-90D2-99B3C23BC5EF}"/>
              </a:ext>
            </a:extLst>
          </p:cNvPr>
          <p:cNvSpPr>
            <a:spLocks noGrp="1"/>
          </p:cNvSpPr>
          <p:nvPr>
            <p:ph sz="half" idx="17" hasCustomPrompt="1"/>
          </p:nvPr>
        </p:nvSpPr>
        <p:spPr>
          <a:xfrm>
            <a:off x="4312328" y="2854106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4ACD6206-8956-4A9E-B9B4-0378F0DA05DB}"/>
              </a:ext>
            </a:extLst>
          </p:cNvPr>
          <p:cNvSpPr>
            <a:spLocks noGrp="1"/>
          </p:cNvSpPr>
          <p:nvPr>
            <p:ph sz="half" idx="18" hasCustomPrompt="1"/>
          </p:nvPr>
        </p:nvSpPr>
        <p:spPr>
          <a:xfrm>
            <a:off x="8337988" y="2858991"/>
            <a:ext cx="3565587" cy="584133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图注</a:t>
            </a:r>
          </a:p>
        </p:txBody>
      </p:sp>
      <p:sp>
        <p:nvSpPr>
          <p:cNvPr id="13" name="内容占位符 2">
            <a:extLst>
              <a:ext uri="{FF2B5EF4-FFF2-40B4-BE49-F238E27FC236}">
                <a16:creationId xmlns:a16="http://schemas.microsoft.com/office/drawing/2014/main" id="{7B4E8EA4-4293-428A-A585-975F54128902}"/>
              </a:ext>
            </a:extLst>
          </p:cNvPr>
          <p:cNvSpPr>
            <a:spLocks noGrp="1"/>
          </p:cNvSpPr>
          <p:nvPr>
            <p:ph sz="half" idx="19" hasCustomPrompt="1"/>
          </p:nvPr>
        </p:nvSpPr>
        <p:spPr>
          <a:xfrm>
            <a:off x="287546" y="3791509"/>
            <a:ext cx="11616028" cy="2559956"/>
          </a:xfrm>
          <a:solidFill>
            <a:schemeClr val="accent1">
              <a:alpha val="5000"/>
            </a:schemeClr>
          </a:solidFill>
        </p:spPr>
        <p:txBody>
          <a:bodyPr/>
          <a:lstStyle>
            <a:lvl1pPr marL="0" indent="0" algn="ctr">
              <a:buNone/>
              <a:defRPr/>
            </a:lvl1pPr>
          </a:lstStyle>
          <a:p>
            <a:pPr lvl="0"/>
            <a:r>
              <a:rPr lang="zh-CN" altLang="en-US" dirty="0"/>
              <a:t>说明</a:t>
            </a:r>
          </a:p>
        </p:txBody>
      </p:sp>
      <p:sp>
        <p:nvSpPr>
          <p:cNvPr id="14" name="灯片编号占位符 11">
            <a:extLst>
              <a:ext uri="{FF2B5EF4-FFF2-40B4-BE49-F238E27FC236}">
                <a16:creationId xmlns:a16="http://schemas.microsoft.com/office/drawing/2014/main" id="{CB9C5F91-C216-4753-8D16-A125A5B1A9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683586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内容加题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99C5A-2058-4EEC-A3FB-33E0F9CEB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6" y="1121435"/>
            <a:ext cx="11478684" cy="4416723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C46454CE-E29C-4087-9EA1-1C3557F3B271}"/>
              </a:ext>
            </a:extLst>
          </p:cNvPr>
          <p:cNvSpPr txBox="1"/>
          <p:nvPr userDrawn="1"/>
        </p:nvSpPr>
        <p:spPr>
          <a:xfrm>
            <a:off x="287546" y="6469811"/>
            <a:ext cx="114788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800" dirty="0"/>
              <a:t> </a:t>
            </a:r>
            <a:endParaRPr lang="zh-CN" altLang="en-US" sz="1800" dirty="0"/>
          </a:p>
        </p:txBody>
      </p:sp>
      <p:sp>
        <p:nvSpPr>
          <p:cNvPr id="8" name="文本占位符 5">
            <a:extLst>
              <a:ext uri="{FF2B5EF4-FFF2-40B4-BE49-F238E27FC236}">
                <a16:creationId xmlns:a16="http://schemas.microsoft.com/office/drawing/2014/main" id="{39435654-2C90-4BFF-BB9F-B07C04D126F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287867" y="5641975"/>
            <a:ext cx="11478363" cy="431800"/>
          </a:xfrm>
        </p:spPr>
        <p:txBody>
          <a:bodyPr>
            <a:noAutofit/>
          </a:bodyPr>
          <a:lstStyle>
            <a:lvl1pPr algn="ctr">
              <a:defRPr sz="2000"/>
            </a:lvl1pPr>
          </a:lstStyle>
          <a:p>
            <a:pPr lvl="0"/>
            <a:r>
              <a:rPr lang="zh-CN" altLang="en-US" dirty="0"/>
              <a:t>单击此处编辑母版文本样</a:t>
            </a:r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0A7F37DE-CF2B-4E6E-9016-FCE8D809CA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10" name="文本占位符 3">
            <a:extLst>
              <a:ext uri="{FF2B5EF4-FFF2-40B4-BE49-F238E27FC236}">
                <a16:creationId xmlns:a16="http://schemas.microsoft.com/office/drawing/2014/main" id="{301B8E8D-F40D-466E-9C21-137404680B6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5167" y="6356351"/>
            <a:ext cx="10111317" cy="365125"/>
          </a:xfrm>
        </p:spPr>
        <p:txBody>
          <a:bodyPr/>
          <a:lstStyle>
            <a:lvl1pPr>
              <a:lnSpc>
                <a:spcPct val="100000"/>
              </a:lnSpc>
              <a:buNone/>
              <a:defRPr sz="10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11" name="灯片编号占位符 11">
            <a:extLst>
              <a:ext uri="{FF2B5EF4-FFF2-40B4-BE49-F238E27FC236}">
                <a16:creationId xmlns:a16="http://schemas.microsoft.com/office/drawing/2014/main" id="{9402A6C1-2BC4-49B1-812B-411468E8257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143096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单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">
            <a:extLst>
              <a:ext uri="{FF2B5EF4-FFF2-40B4-BE49-F238E27FC236}">
                <a16:creationId xmlns:a16="http://schemas.microsoft.com/office/drawing/2014/main" id="{A2914ABD-53A3-4A3C-B0B2-BB7B382C7B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5167" y="6356351"/>
            <a:ext cx="10111317" cy="365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A699C5A-2058-4EEC-A3FB-33E0F9CEBD2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87546" y="1095556"/>
            <a:ext cx="11478684" cy="5081407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</p:txBody>
      </p:sp>
      <p:sp>
        <p:nvSpPr>
          <p:cNvPr id="7" name="标题 6">
            <a:extLst>
              <a:ext uri="{FF2B5EF4-FFF2-40B4-BE49-F238E27FC236}">
                <a16:creationId xmlns:a16="http://schemas.microsoft.com/office/drawing/2014/main" id="{883F9F01-26B9-40F9-B988-583E8BD235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6" name="灯片编号占位符 11">
            <a:extLst>
              <a:ext uri="{FF2B5EF4-FFF2-40B4-BE49-F238E27FC236}">
                <a16:creationId xmlns:a16="http://schemas.microsoft.com/office/drawing/2014/main" id="{A76CC648-8379-44F9-BB09-5D226F4A7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92233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 无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853F42-F38E-4240-8C64-B267A48F03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5" name="文本占位符 3">
            <a:extLst>
              <a:ext uri="{FF2B5EF4-FFF2-40B4-BE49-F238E27FC236}">
                <a16:creationId xmlns:a16="http://schemas.microsoft.com/office/drawing/2014/main" id="{10373B86-F482-46EE-8E4C-033B7836F1A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275167" y="6356351"/>
            <a:ext cx="10111317" cy="365125"/>
          </a:xfrm>
        </p:spPr>
        <p:txBody>
          <a:bodyPr>
            <a:normAutofit/>
          </a:bodyPr>
          <a:lstStyle>
            <a:lvl1pPr>
              <a:lnSpc>
                <a:spcPct val="100000"/>
              </a:lnSpc>
              <a:buNone/>
              <a:defRPr sz="1400">
                <a:latin typeface="Times New Roman" panose="02020603050405020304" pitchFamily="18" charset="0"/>
                <a:cs typeface="Times New Roman" panose="02020603050405020304" pitchFamily="18" charset="0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6" name="灯片编号占位符 11">
            <a:extLst>
              <a:ext uri="{FF2B5EF4-FFF2-40B4-BE49-F238E27FC236}">
                <a16:creationId xmlns:a16="http://schemas.microsoft.com/office/drawing/2014/main" id="{5F2F39D1-83F5-4D70-AABD-CB88FB6C9E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4391344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bg>
      <p:bgPr>
        <a:solidFill>
          <a:schemeClr val="accent1">
            <a:alpha val="2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0A4A098-56F8-44FE-BA01-DE11E61D3F8C}"/>
              </a:ext>
            </a:extLst>
          </p:cNvPr>
          <p:cNvSpPr/>
          <p:nvPr userDrawn="1"/>
        </p:nvSpPr>
        <p:spPr>
          <a:xfrm>
            <a:off x="-6349" y="3039036"/>
            <a:ext cx="12192000" cy="213808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800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E3439589-813F-4E8B-AD38-51AED3FED8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1" y="3689541"/>
            <a:ext cx="10515600" cy="837073"/>
          </a:xfrm>
          <a:prstGeom prst="rect">
            <a:avLst/>
          </a:prstGeom>
        </p:spPr>
        <p:txBody>
          <a:bodyPr anchor="b">
            <a:normAutofit/>
          </a:bodyPr>
          <a:lstStyle>
            <a:lvl1pPr>
              <a:defRPr sz="480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42483083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标题占位符 9">
            <a:extLst>
              <a:ext uri="{FF2B5EF4-FFF2-40B4-BE49-F238E27FC236}">
                <a16:creationId xmlns:a16="http://schemas.microsoft.com/office/drawing/2014/main" id="{28703C1A-97E8-462C-95F0-3FA7586DA5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573" y="138030"/>
            <a:ext cx="11225841" cy="66669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3512CE7-8657-462C-ADA0-9C42F163B9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48573" y="889829"/>
            <a:ext cx="11225841" cy="5287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</p:txBody>
      </p:sp>
      <p:sp>
        <p:nvSpPr>
          <p:cNvPr id="12" name="灯片编号占位符 11">
            <a:extLst>
              <a:ext uri="{FF2B5EF4-FFF2-40B4-BE49-F238E27FC236}">
                <a16:creationId xmlns:a16="http://schemas.microsoft.com/office/drawing/2014/main" id="{45A21D04-69C2-46FB-99E7-D13BBA33EC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307296" y="6425359"/>
            <a:ext cx="13671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410820D5-852D-4EF2-94EA-5BCD0A7AE8EF}" type="slidenum">
              <a:rPr lang="zh-CN" altLang="en-US" smtClean="0"/>
              <a:pPr/>
              <a:t>‹#›</a:t>
            </a:fld>
            <a:r>
              <a:rPr lang="en-US" altLang="zh-CN" dirty="0"/>
              <a:t>/31</a:t>
            </a:r>
            <a:endParaRPr lang="zh-CN" altLang="en-US" dirty="0"/>
          </a:p>
        </p:txBody>
      </p:sp>
      <p:cxnSp>
        <p:nvCxnSpPr>
          <p:cNvPr id="16" name="直接连接符 15">
            <a:extLst>
              <a:ext uri="{FF2B5EF4-FFF2-40B4-BE49-F238E27FC236}">
                <a16:creationId xmlns:a16="http://schemas.microsoft.com/office/drawing/2014/main" id="{40543A1C-A9FC-4B57-8AFB-1609F1F9DF79}"/>
              </a:ext>
            </a:extLst>
          </p:cNvPr>
          <p:cNvCxnSpPr>
            <a:cxnSpLocks/>
          </p:cNvCxnSpPr>
          <p:nvPr userDrawn="1"/>
        </p:nvCxnSpPr>
        <p:spPr>
          <a:xfrm>
            <a:off x="448573" y="809113"/>
            <a:ext cx="11225841" cy="0"/>
          </a:xfrm>
          <a:prstGeom prst="line">
            <a:avLst/>
          </a:prstGeom>
          <a:ln/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498336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7" r:id="rId2"/>
    <p:sldLayoutId id="2147483688" r:id="rId3"/>
    <p:sldLayoutId id="2147483692" r:id="rId4"/>
    <p:sldLayoutId id="2147483695" r:id="rId5"/>
    <p:sldLayoutId id="2147483689" r:id="rId6"/>
    <p:sldLayoutId id="2147483690" r:id="rId7"/>
    <p:sldLayoutId id="2147483691" r:id="rId8"/>
    <p:sldLayoutId id="2147483697" r:id="rId9"/>
  </p:sldLayoutIdLst>
  <p:hf hd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lang="zh-CN" altLang="en-US" sz="2800" b="1" kern="1200" dirty="0">
          <a:solidFill>
            <a:schemeClr val="accent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00000"/>
        </a:lnSpc>
        <a:spcBef>
          <a:spcPts val="750"/>
        </a:spcBef>
        <a:spcAft>
          <a:spcPts val="100"/>
        </a:spcAft>
        <a:buFont typeface="Arial" panose="020B0604020202020204" pitchFamily="34" charset="0"/>
        <a:buChar char="•"/>
        <a:defRPr sz="2400" b="1" kern="1200">
          <a:solidFill>
            <a:schemeClr val="accent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514350" indent="-171450" algn="l" defTabSz="685800" rtl="0" eaLnBrk="1" latinLnBrk="0" hangingPunct="1">
        <a:lnSpc>
          <a:spcPct val="100000"/>
        </a:lnSpc>
        <a:spcBef>
          <a:spcPts val="375"/>
        </a:spcBef>
        <a:spcAft>
          <a:spcPts val="100"/>
        </a:spcAft>
        <a:buFont typeface="Arial" panose="020B0604020202020204" pitchFamily="34" charset="0"/>
        <a:buChar char="•"/>
        <a:defRPr sz="2200" b="1" kern="1200">
          <a:solidFill>
            <a:schemeClr val="accent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857250" indent="-171450" algn="l" defTabSz="685800" rtl="0" eaLnBrk="1" latinLnBrk="0" hangingPunct="1">
        <a:lnSpc>
          <a:spcPct val="100000"/>
        </a:lnSpc>
        <a:spcBef>
          <a:spcPts val="375"/>
        </a:spcBef>
        <a:spcAft>
          <a:spcPts val="100"/>
        </a:spcAft>
        <a:buFont typeface="Arial" panose="020B0604020202020204" pitchFamily="34" charset="0"/>
        <a:buChar char="•"/>
        <a:defRPr sz="2000" b="1" kern="1200">
          <a:solidFill>
            <a:schemeClr val="accent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EDF22CF0-3A48-49BE-8951-8D32B6D8B47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482175" y="5468113"/>
            <a:ext cx="10032129" cy="466344"/>
          </a:xfrm>
        </p:spPr>
        <p:txBody>
          <a:bodyPr>
            <a:normAutofit/>
          </a:bodyPr>
          <a:lstStyle/>
          <a:p>
            <a:r>
              <a:rPr lang="en-US" altLang="zh-CN" sz="2000" dirty="0">
                <a:solidFill>
                  <a:srgbClr val="0000FF"/>
                </a:solidFill>
              </a:rPr>
              <a:t>https://www.bilibili.com/video/BV1zy4y1y7Bw?from=search&amp;seid=16335162084325870403</a:t>
            </a:r>
            <a:endParaRPr lang="zh-CN" altLang="zh-CN" sz="2000" dirty="0">
              <a:solidFill>
                <a:srgbClr val="0000FF"/>
              </a:solidFill>
            </a:endParaRPr>
          </a:p>
          <a:p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D7774A-E455-4210-B364-1D181030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1</a:t>
            </a:fld>
            <a:r>
              <a:rPr lang="en-US" altLang="zh-CN" dirty="0"/>
              <a:t>/31</a:t>
            </a:r>
            <a:endParaRPr lang="zh-CN" altLang="en-US" dirty="0"/>
          </a:p>
        </p:txBody>
      </p:sp>
      <p:sp>
        <p:nvSpPr>
          <p:cNvPr id="5" name="标题 4">
            <a:extLst>
              <a:ext uri="{FF2B5EF4-FFF2-40B4-BE49-F238E27FC236}">
                <a16:creationId xmlns:a16="http://schemas.microsoft.com/office/drawing/2014/main" id="{38F83E86-E4E4-420C-8770-0A01A79D83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10061" y="2186286"/>
            <a:ext cx="6024211" cy="666697"/>
          </a:xfrm>
        </p:spPr>
        <p:txBody>
          <a:bodyPr>
            <a:noAutofit/>
          </a:bodyPr>
          <a:lstStyle/>
          <a:p>
            <a:r>
              <a:rPr lang="zh-CN" altLang="en-US" sz="4400" dirty="0"/>
              <a:t>嵌入式系统实验安排</a:t>
            </a:r>
          </a:p>
        </p:txBody>
      </p:sp>
    </p:spTree>
    <p:extLst>
      <p:ext uri="{BB962C8B-B14F-4D97-AF65-F5344CB8AC3E}">
        <p14:creationId xmlns:p14="http://schemas.microsoft.com/office/powerpoint/2010/main" val="314317648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3" y="110407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程序下载与仿真</a:t>
            </a:r>
            <a:r>
              <a:rPr lang="en-US" altLang="zh-CN" dirty="0"/>
              <a:t>——JTAG/SWD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FCB2CDC-6FCD-461B-98EE-34F754BADF74}"/>
              </a:ext>
            </a:extLst>
          </p:cNvPr>
          <p:cNvSpPr txBox="1"/>
          <p:nvPr/>
        </p:nvSpPr>
        <p:spPr>
          <a:xfrm>
            <a:off x="105411" y="761390"/>
            <a:ext cx="1198117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串口只能下载代码，并不能实时跟踪调试，而利用调试工具，比如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JLINK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，可实时跟踪程序，从而找到程序中的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。以 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JLINK V8 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为例，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JTAG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调试的时候，占用的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线比较多，而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SWD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调试的时候占用的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线很少，只需要两根即可。</a:t>
            </a:r>
            <a:endParaRPr lang="en-US" altLang="zh-CN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20038A8B-813C-4429-AA5F-36FD3145BA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259" y="1990014"/>
            <a:ext cx="6442217" cy="4738826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82FD58B1-1088-4654-8A93-4235CB0C7664}"/>
              </a:ext>
            </a:extLst>
          </p:cNvPr>
          <p:cNvSpPr txBox="1"/>
          <p:nvPr/>
        </p:nvSpPr>
        <p:spPr>
          <a:xfrm>
            <a:off x="6474476" y="2022413"/>
            <a:ext cx="561211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安装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JLINK V8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JTAG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口接到开发板上；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打开工程，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Options for Target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选项卡，在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Debug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栏选择仿真工具为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 LINK/JTRACE Cortex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勾选了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Run to main()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，只要点击仿真就会直接运行到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main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函数；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点击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Settings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按钮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BEA1E2DE-D548-419E-9CF2-88486356B9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74476" y="3810971"/>
            <a:ext cx="3904054" cy="2908916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D11AE259-83A8-4AA6-8D8F-5C85FDD18E66}"/>
              </a:ext>
            </a:extLst>
          </p:cNvPr>
          <p:cNvSpPr txBox="1"/>
          <p:nvPr/>
        </p:nvSpPr>
        <p:spPr>
          <a:xfrm>
            <a:off x="10378530" y="3695768"/>
            <a:ext cx="1708059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JTAG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需要占用比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模式多很多的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IO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口，建议候，一定要选择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SW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模式，调试速度为 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10Mhz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，，如果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USB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数据线比较差，可以通过降低这里的速率来试试。</a:t>
            </a:r>
          </a:p>
        </p:txBody>
      </p:sp>
    </p:spTree>
    <p:extLst>
      <p:ext uri="{BB962C8B-B14F-4D97-AF65-F5344CB8AC3E}">
        <p14:creationId xmlns:p14="http://schemas.microsoft.com/office/powerpoint/2010/main" val="14796444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3" y="110407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程序下载与仿真</a:t>
            </a:r>
            <a:r>
              <a:rPr lang="en-US" altLang="zh-CN" dirty="0"/>
              <a:t>——JTAG/SWD</a:t>
            </a:r>
            <a:endParaRPr lang="zh-CN" altLang="en-US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585FC2BF-3CC2-47B9-89CC-6EDE496C6B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3995"/>
            <a:ext cx="6663105" cy="4901845"/>
          </a:xfrm>
          <a:prstGeom prst="rect">
            <a:avLst/>
          </a:prstGeom>
        </p:spPr>
      </p:pic>
      <p:sp>
        <p:nvSpPr>
          <p:cNvPr id="3" name="矩形 2">
            <a:extLst>
              <a:ext uri="{FF2B5EF4-FFF2-40B4-BE49-F238E27FC236}">
                <a16:creationId xmlns:a16="http://schemas.microsoft.com/office/drawing/2014/main" id="{671EEC36-EBA2-4515-8CD1-40139E4F167A}"/>
              </a:ext>
            </a:extLst>
          </p:cNvPr>
          <p:cNvSpPr/>
          <p:nvPr/>
        </p:nvSpPr>
        <p:spPr>
          <a:xfrm>
            <a:off x="323088" y="993571"/>
            <a:ext cx="659892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Utilities</a:t>
            </a:r>
            <a:r>
              <a:rPr lang="zh-CN" altLang="en-US" sz="2400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选项卡里设置下载时的目标编程器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28350CFB-96AE-4E9D-83B7-F23F469E6EA2}"/>
              </a:ext>
            </a:extLst>
          </p:cNvPr>
          <p:cNvSpPr/>
          <p:nvPr/>
        </p:nvSpPr>
        <p:spPr>
          <a:xfrm>
            <a:off x="6745859" y="1082330"/>
            <a:ext cx="465429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勾选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Use Debug Driver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，即和调试一样，选择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JLINK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来给目标器件的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FLASH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编程，然后点击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Settings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，进入</a:t>
            </a:r>
            <a:r>
              <a:rPr lang="en-US" altLang="zh-CN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FLASH</a:t>
            </a:r>
            <a:r>
              <a:rPr lang="zh-CN" altLang="en-US" dirty="0">
                <a:solidFill>
                  <a:srgbClr val="00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算法设置</a:t>
            </a:r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E45169-7BA0-430A-9D71-0696FE75EA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3105" y="2222074"/>
            <a:ext cx="5474238" cy="3159806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9CA5B1BC-BFEA-44D7-8FCE-96378AED69D2}"/>
              </a:ext>
            </a:extLst>
          </p:cNvPr>
          <p:cNvSpPr txBox="1"/>
          <p:nvPr/>
        </p:nvSpPr>
        <p:spPr>
          <a:xfrm>
            <a:off x="6745859" y="5522510"/>
            <a:ext cx="53914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MDK5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会自动设置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flash 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算法，按钮，自行添加即可。最后，选中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Reset and Run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选项，以实现在编程后自动运行，其他默认设置即可。</a:t>
            </a:r>
          </a:p>
        </p:txBody>
      </p:sp>
    </p:spTree>
    <p:extLst>
      <p:ext uri="{BB962C8B-B14F-4D97-AF65-F5344CB8AC3E}">
        <p14:creationId xmlns:p14="http://schemas.microsoft.com/office/powerpoint/2010/main" val="21428700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4943" y="110407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程序下载与仿真</a:t>
            </a:r>
            <a:r>
              <a:rPr lang="en-US" altLang="zh-CN" dirty="0"/>
              <a:t>——JTAG/SWD</a:t>
            </a:r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7CA2ABA-3E48-4570-B94A-4941287E5D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888" y="1531119"/>
            <a:ext cx="6401436" cy="503359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2803C935-A82E-4769-8C88-B656FA9DD555}"/>
              </a:ext>
            </a:extLst>
          </p:cNvPr>
          <p:cNvSpPr txBox="1"/>
          <p:nvPr/>
        </p:nvSpPr>
        <p:spPr>
          <a:xfrm>
            <a:off x="174943" y="907460"/>
            <a:ext cx="9005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在设置完之后，回到 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IDE 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界面，只需要点击图标      即可下载程序到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endParaRPr lang="zh-CN" altLang="en-US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1086AF5-486C-4012-88BB-BA03977207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0423" y="907460"/>
            <a:ext cx="445577" cy="400110"/>
          </a:xfrm>
          <a:prstGeom prst="rect">
            <a:avLst/>
          </a:prstGeom>
        </p:spPr>
      </p:pic>
      <p:sp>
        <p:nvSpPr>
          <p:cNvPr id="12" name="文本框 11">
            <a:extLst>
              <a:ext uri="{FF2B5EF4-FFF2-40B4-BE49-F238E27FC236}">
                <a16:creationId xmlns:a16="http://schemas.microsoft.com/office/drawing/2014/main" id="{1D311CAD-6BF8-4686-851A-3F4CA1DF4207}"/>
              </a:ext>
            </a:extLst>
          </p:cNvPr>
          <p:cNvSpPr txBox="1"/>
          <p:nvPr/>
        </p:nvSpPr>
        <p:spPr>
          <a:xfrm>
            <a:off x="6825996" y="2340864"/>
            <a:ext cx="4709160" cy="1884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调试时，只需要点击图标       就可以开始对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进行仿真（特别注意：开发板上的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B1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都要设置到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GND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，否则代码下载后不会自动运行的！）</a:t>
            </a:r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B70E00B7-DE1D-4996-87CF-D88B00D88B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73281" y="2474244"/>
            <a:ext cx="350435" cy="314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737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97F341DF-5E1B-47F8-A983-F72E0036044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162464" y="1233489"/>
            <a:ext cx="5606057" cy="2347050"/>
          </a:xfrm>
          <a:prstGeom prst="rect">
            <a:avLst/>
          </a:prstGeom>
        </p:spPr>
      </p:pic>
      <p:sp>
        <p:nvSpPr>
          <p:cNvPr id="5" name="标题 4">
            <a:extLst>
              <a:ext uri="{FF2B5EF4-FFF2-40B4-BE49-F238E27FC236}">
                <a16:creationId xmlns:a16="http://schemas.microsoft.com/office/drawing/2014/main" id="{510CAA2D-B4ED-47CC-B01B-1ED4C8F21D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altLang="zh-CN" dirty="0"/>
              <a:t>实验一 </a:t>
            </a:r>
            <a:r>
              <a:rPr lang="zh-CN" altLang="zh-CN" dirty="0"/>
              <a:t>跑马灯试验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A586E86A-1DFD-42A4-9CEB-2935EC065968}"/>
              </a:ext>
            </a:extLst>
          </p:cNvPr>
          <p:cNvSpPr txBox="1"/>
          <p:nvPr/>
        </p:nvSpPr>
        <p:spPr>
          <a:xfrm>
            <a:off x="7794171" y="4524717"/>
            <a:ext cx="158496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DS0</a:t>
            </a:r>
            <a:r>
              <a:rPr lang="zh-CN" altLang="en-US" dirty="0"/>
              <a:t>和</a:t>
            </a:r>
            <a:r>
              <a:rPr lang="en-US" altLang="zh-CN" dirty="0"/>
              <a:t>DS1</a:t>
            </a:r>
          </a:p>
          <a:p>
            <a:r>
              <a:rPr lang="zh-CN" altLang="en-US" dirty="0"/>
              <a:t>交替闪烁</a:t>
            </a:r>
          </a:p>
        </p:txBody>
      </p:sp>
      <p:pic>
        <p:nvPicPr>
          <p:cNvPr id="13" name="内容占位符 10">
            <a:extLst>
              <a:ext uri="{FF2B5EF4-FFF2-40B4-BE49-F238E27FC236}">
                <a16:creationId xmlns:a16="http://schemas.microsoft.com/office/drawing/2014/main" id="{AA3FEE25-A561-4EC6-B2DC-3634FCBEFE0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53" y="984069"/>
            <a:ext cx="5837160" cy="4892721"/>
          </a:xfrm>
          <a:prstGeom prst="rect">
            <a:avLst/>
          </a:prstGeom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4A421A67-2E53-4C8E-93DB-B84BA8BE1281}"/>
              </a:ext>
            </a:extLst>
          </p:cNvPr>
          <p:cNvSpPr/>
          <p:nvPr/>
        </p:nvSpPr>
        <p:spPr>
          <a:xfrm>
            <a:off x="3701143" y="5094514"/>
            <a:ext cx="574766" cy="296091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01252AD6-0863-44C7-9631-BA5765FB2413}"/>
              </a:ext>
            </a:extLst>
          </p:cNvPr>
          <p:cNvCxnSpPr>
            <a:stCxn id="14" idx="3"/>
            <a:endCxn id="8" idx="2"/>
          </p:cNvCxnSpPr>
          <p:nvPr/>
        </p:nvCxnSpPr>
        <p:spPr>
          <a:xfrm flipV="1">
            <a:off x="4275909" y="3580539"/>
            <a:ext cx="4689584" cy="1662021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079077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1D552287-53F8-43FC-84B7-B16775E8C7E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052939" y="873735"/>
            <a:ext cx="4464848" cy="3854359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F49CD37F-17BC-4A5D-9523-133DC705F8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altLang="zh-CN" dirty="0"/>
              <a:t>实验二 外部中断试验</a:t>
            </a:r>
            <a:endParaRPr lang="zh-CN" altLang="zh-CN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2489E785-2056-4872-92B0-76C548D64C6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b="0" dirty="0"/>
              <a:t>此时可以通过按下 </a:t>
            </a:r>
            <a:r>
              <a:rPr lang="en-US" altLang="zh-CN" b="0" dirty="0"/>
              <a:t>KEY0</a:t>
            </a:r>
            <a:r>
              <a:rPr lang="zh-CN" altLang="en-US" b="0" dirty="0"/>
              <a:t>、 </a:t>
            </a:r>
            <a:r>
              <a:rPr lang="en-US" altLang="zh-CN" b="0" dirty="0"/>
              <a:t>KEY1 </a:t>
            </a:r>
            <a:r>
              <a:rPr lang="zh-CN" altLang="en-US" b="0" dirty="0"/>
              <a:t>和 </a:t>
            </a:r>
            <a:r>
              <a:rPr lang="en-US" altLang="zh-CN" b="0" dirty="0"/>
              <a:t>WK_UP</a:t>
            </a:r>
            <a:r>
              <a:rPr lang="zh-CN" altLang="en-US" b="0" dirty="0"/>
              <a:t>来观察 </a:t>
            </a:r>
            <a:r>
              <a:rPr lang="en-US" altLang="zh-CN" b="0" dirty="0"/>
              <a:t>DS0</a:t>
            </a:r>
            <a:r>
              <a:rPr lang="zh-CN" altLang="en-US" b="0" dirty="0"/>
              <a:t>、 </a:t>
            </a:r>
            <a:r>
              <a:rPr lang="en-US" altLang="zh-CN" b="0" dirty="0"/>
              <a:t>DS1 </a:t>
            </a:r>
            <a:r>
              <a:rPr lang="zh-CN" altLang="en-US" b="0" dirty="0"/>
              <a:t>以及蜂鸣器是否跟着按键的变化而变化</a:t>
            </a:r>
            <a:r>
              <a:rPr lang="zh-CN" altLang="en-US" dirty="0"/>
              <a:t> 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4A5C1F4D-63A7-46B6-959E-214CECA66FD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14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12" name="内容占位符 10">
            <a:extLst>
              <a:ext uri="{FF2B5EF4-FFF2-40B4-BE49-F238E27FC236}">
                <a16:creationId xmlns:a16="http://schemas.microsoft.com/office/drawing/2014/main" id="{C051FFE2-F9A2-4F6E-A58E-E31BB277D5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3777" y="873735"/>
            <a:ext cx="5620715" cy="4711297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16B7A933-3B84-4417-8288-A94ABF9C358D}"/>
              </a:ext>
            </a:extLst>
          </p:cNvPr>
          <p:cNvSpPr/>
          <p:nvPr/>
        </p:nvSpPr>
        <p:spPr>
          <a:xfrm>
            <a:off x="2443058" y="4830151"/>
            <a:ext cx="496389" cy="23513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8E1179B7-57FA-4C00-B5B6-1685C02DE25C}"/>
              </a:ext>
            </a:extLst>
          </p:cNvPr>
          <p:cNvSpPr/>
          <p:nvPr/>
        </p:nvSpPr>
        <p:spPr>
          <a:xfrm>
            <a:off x="4702630" y="3709852"/>
            <a:ext cx="322216" cy="772162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EADDBD73-A128-44E6-B222-524542AB17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01010" y="5253333"/>
            <a:ext cx="1389979" cy="946796"/>
          </a:xfrm>
          <a:prstGeom prst="rect">
            <a:avLst/>
          </a:prstGeom>
        </p:spPr>
      </p:pic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C1581DEC-BFEF-4F5D-AF79-A7522E7D890D}"/>
              </a:ext>
            </a:extLst>
          </p:cNvPr>
          <p:cNvCxnSpPr>
            <a:cxnSpLocks/>
            <a:stCxn id="13" idx="3"/>
            <a:endCxn id="17" idx="1"/>
          </p:cNvCxnSpPr>
          <p:nvPr/>
        </p:nvCxnSpPr>
        <p:spPr>
          <a:xfrm>
            <a:off x="2939447" y="4947716"/>
            <a:ext cx="2461563" cy="779015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图片 21">
            <a:extLst>
              <a:ext uri="{FF2B5EF4-FFF2-40B4-BE49-F238E27FC236}">
                <a16:creationId xmlns:a16="http://schemas.microsoft.com/office/drawing/2014/main" id="{626E4401-3BC1-4C8B-923F-1E036632C6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68712" y="2279704"/>
            <a:ext cx="1160008" cy="1851326"/>
          </a:xfrm>
          <a:prstGeom prst="rect">
            <a:avLst/>
          </a:prstGeom>
        </p:spPr>
      </p:pic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DF7593E9-1326-4EAB-8260-9B78F69D8276}"/>
              </a:ext>
            </a:extLst>
          </p:cNvPr>
          <p:cNvCxnSpPr>
            <a:cxnSpLocks/>
            <a:endCxn id="22" idx="1"/>
          </p:cNvCxnSpPr>
          <p:nvPr/>
        </p:nvCxnSpPr>
        <p:spPr>
          <a:xfrm flipV="1">
            <a:off x="5033556" y="3205367"/>
            <a:ext cx="935156" cy="869146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024526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BDFC75D8-03A9-484D-BA61-7B66D80C317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65968" y="471378"/>
            <a:ext cx="6123229" cy="5072063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50BA368A-A3B0-41DF-843E-831047E9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实验三 串行通信及编程</a:t>
            </a:r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0D21B1FF-88E6-4485-8D8A-3CA8295213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b="0" dirty="0"/>
              <a:t>可以看到，我们发送的消息被发送回来了（图中圈圈内）</a:t>
            </a:r>
            <a:r>
              <a:rPr lang="zh-CN" altLang="en-US" dirty="0"/>
              <a:t> 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24F241-E25E-4798-9B11-0D05B3682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15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12" name="内容占位符 10">
            <a:extLst>
              <a:ext uri="{FF2B5EF4-FFF2-40B4-BE49-F238E27FC236}">
                <a16:creationId xmlns:a16="http://schemas.microsoft.com/office/drawing/2014/main" id="{17AFF1E1-226B-43AC-AA13-7C8FEA3132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318" y="851469"/>
            <a:ext cx="5620715" cy="4711297"/>
          </a:xfrm>
          <a:prstGeom prst="rect">
            <a:avLst/>
          </a:prstGeom>
        </p:spPr>
      </p:pic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FD92C700-742E-4DF8-94A9-B68E9447978B}"/>
              </a:ext>
            </a:extLst>
          </p:cNvPr>
          <p:cNvCxnSpPr>
            <a:cxnSpLocks/>
          </p:cNvCxnSpPr>
          <p:nvPr/>
        </p:nvCxnSpPr>
        <p:spPr>
          <a:xfrm flipV="1">
            <a:off x="243921" y="4650377"/>
            <a:ext cx="879485" cy="893065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矩形 16">
            <a:extLst>
              <a:ext uri="{FF2B5EF4-FFF2-40B4-BE49-F238E27FC236}">
                <a16:creationId xmlns:a16="http://schemas.microsoft.com/office/drawing/2014/main" id="{84A4BB59-F047-4B25-807D-D845FEE3BB11}"/>
              </a:ext>
            </a:extLst>
          </p:cNvPr>
          <p:cNvSpPr/>
          <p:nvPr/>
        </p:nvSpPr>
        <p:spPr>
          <a:xfrm>
            <a:off x="1123406" y="4463804"/>
            <a:ext cx="496389" cy="235130"/>
          </a:xfrm>
          <a:prstGeom prst="rect">
            <a:avLst/>
          </a:prstGeom>
          <a:noFill/>
          <a:ln w="381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7E359C38-19B2-49EF-909B-060C72FCA7A2}"/>
              </a:ext>
            </a:extLst>
          </p:cNvPr>
          <p:cNvCxnSpPr>
            <a:cxnSpLocks/>
            <a:stCxn id="17" idx="3"/>
          </p:cNvCxnSpPr>
          <p:nvPr/>
        </p:nvCxnSpPr>
        <p:spPr>
          <a:xfrm>
            <a:off x="1619795" y="4581369"/>
            <a:ext cx="1785256" cy="1305625"/>
          </a:xfrm>
          <a:prstGeom prst="straightConnector1">
            <a:avLst/>
          </a:prstGeom>
          <a:ln w="38100">
            <a:solidFill>
              <a:schemeClr val="accent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0" name="图片 19">
            <a:extLst>
              <a:ext uri="{FF2B5EF4-FFF2-40B4-BE49-F238E27FC236}">
                <a16:creationId xmlns:a16="http://schemas.microsoft.com/office/drawing/2014/main" id="{F6FBD62B-E8F7-4040-B4FD-43163C9C32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90551" y="5538110"/>
            <a:ext cx="2605450" cy="881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4163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FF7FD0A3-CFE3-4F1E-B2C9-B8AA0DFFDD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50BA368A-A3B0-41DF-843E-831047E9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x-none" altLang="zh-CN" dirty="0"/>
              <a:t>实验四 定时器中断实验</a:t>
            </a:r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0D21B1FF-88E6-4485-8D8A-3CA8295213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/>
          </a:bodyPr>
          <a:lstStyle/>
          <a:p>
            <a:r>
              <a:rPr lang="zh-CN" altLang="en-US" b="0" dirty="0"/>
              <a:t>我们将看 </a:t>
            </a:r>
            <a:r>
              <a:rPr lang="en-US" altLang="zh-CN" b="0" dirty="0"/>
              <a:t>DS0 </a:t>
            </a:r>
            <a:r>
              <a:rPr lang="zh-CN" altLang="en-US" b="0" dirty="0"/>
              <a:t>不停闪烁（每 </a:t>
            </a:r>
            <a:r>
              <a:rPr lang="en-US" altLang="zh-CN" b="0" dirty="0"/>
              <a:t>400ms </a:t>
            </a:r>
            <a:r>
              <a:rPr lang="zh-CN" altLang="en-US" b="0" dirty="0"/>
              <a:t>闪烁一次），而</a:t>
            </a:r>
            <a:r>
              <a:rPr lang="en-US" altLang="zh-CN" b="0" dirty="0"/>
              <a:t>DS1 </a:t>
            </a:r>
            <a:r>
              <a:rPr lang="zh-CN" altLang="en-US" b="0" dirty="0"/>
              <a:t>也是不停的闪烁，但是闪烁时间较 </a:t>
            </a:r>
            <a:r>
              <a:rPr lang="en-US" altLang="zh-CN" b="0" dirty="0"/>
              <a:t>DS0 </a:t>
            </a:r>
            <a:r>
              <a:rPr lang="zh-CN" altLang="en-US" b="0" dirty="0"/>
              <a:t>慢（</a:t>
            </a:r>
            <a:r>
              <a:rPr lang="en-US" altLang="zh-CN" b="0" dirty="0"/>
              <a:t>1s </a:t>
            </a:r>
            <a:r>
              <a:rPr lang="zh-CN" altLang="en-US" b="0" dirty="0"/>
              <a:t>一次）。</a:t>
            </a:r>
            <a:r>
              <a:rPr lang="zh-CN" altLang="en-US" dirty="0"/>
              <a:t> 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24F241-E25E-4798-9B11-0D05B3682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16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6" name="内容占位符 7">
            <a:extLst>
              <a:ext uri="{FF2B5EF4-FFF2-40B4-BE49-F238E27FC236}">
                <a16:creationId xmlns:a16="http://schemas.microsoft.com/office/drawing/2014/main" id="{C5D5AE25-7EF1-497F-A4AF-6FA2C0546D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6304" y="1369335"/>
            <a:ext cx="4675211" cy="1957339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A0CBCB35-5C4D-4604-878D-A7BB9ABCDAFA}"/>
              </a:ext>
            </a:extLst>
          </p:cNvPr>
          <p:cNvSpPr txBox="1"/>
          <p:nvPr/>
        </p:nvSpPr>
        <p:spPr>
          <a:xfrm>
            <a:off x="7010399" y="4304643"/>
            <a:ext cx="37054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我们将看 </a:t>
            </a:r>
            <a:r>
              <a:rPr lang="en-US" altLang="zh-CN" dirty="0"/>
              <a:t>DS0 </a:t>
            </a:r>
            <a:r>
              <a:rPr lang="zh-CN" altLang="en-US" dirty="0"/>
              <a:t>不停闪烁（每 </a:t>
            </a:r>
            <a:r>
              <a:rPr lang="en-US" altLang="zh-CN" dirty="0"/>
              <a:t>400ms </a:t>
            </a:r>
            <a:r>
              <a:rPr lang="zh-CN" altLang="en-US" dirty="0"/>
              <a:t>闪烁一次），而</a:t>
            </a:r>
            <a:br>
              <a:rPr lang="zh-CN" altLang="en-US" dirty="0"/>
            </a:br>
            <a:r>
              <a:rPr lang="en-US" altLang="zh-CN" dirty="0"/>
              <a:t>DS1 </a:t>
            </a:r>
            <a:r>
              <a:rPr lang="zh-CN" altLang="en-US" dirty="0"/>
              <a:t>也是不停的闪烁，但是闪烁时间较 </a:t>
            </a:r>
            <a:r>
              <a:rPr lang="en-US" altLang="zh-CN" dirty="0"/>
              <a:t>DS0 </a:t>
            </a:r>
            <a:r>
              <a:rPr lang="zh-CN" altLang="en-US" dirty="0"/>
              <a:t>慢（</a:t>
            </a:r>
            <a:r>
              <a:rPr lang="en-US" altLang="zh-CN" dirty="0"/>
              <a:t>1s </a:t>
            </a:r>
            <a:r>
              <a:rPr lang="zh-CN" altLang="en-US" dirty="0"/>
              <a:t>一次）。 </a:t>
            </a:r>
            <a:br>
              <a:rPr lang="zh-CN" altLang="en-US" dirty="0"/>
            </a:br>
            <a:endParaRPr lang="zh-CN" altLang="en-US" dirty="0"/>
          </a:p>
        </p:txBody>
      </p:sp>
      <p:pic>
        <p:nvPicPr>
          <p:cNvPr id="12" name="内容占位符 10">
            <a:extLst>
              <a:ext uri="{FF2B5EF4-FFF2-40B4-BE49-F238E27FC236}">
                <a16:creationId xmlns:a16="http://schemas.microsoft.com/office/drawing/2014/main" id="{3ECA72DB-D5A1-499C-A394-DD723C2A8D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361" y="1035173"/>
            <a:ext cx="5335468" cy="4472202"/>
          </a:xfrm>
          <a:prstGeom prst="rect">
            <a:avLst/>
          </a:prstGeom>
        </p:spPr>
      </p:pic>
      <p:grpSp>
        <p:nvGrpSpPr>
          <p:cNvPr id="5" name="组合 4">
            <a:extLst>
              <a:ext uri="{FF2B5EF4-FFF2-40B4-BE49-F238E27FC236}">
                <a16:creationId xmlns:a16="http://schemas.microsoft.com/office/drawing/2014/main" id="{5BFC2662-B938-41AD-AAA1-C5B55BEF1088}"/>
              </a:ext>
            </a:extLst>
          </p:cNvPr>
          <p:cNvGrpSpPr/>
          <p:nvPr/>
        </p:nvGrpSpPr>
        <p:grpSpPr>
          <a:xfrm>
            <a:off x="3675017" y="3326674"/>
            <a:ext cx="5068893" cy="1864678"/>
            <a:chOff x="3675017" y="3326674"/>
            <a:chExt cx="5068893" cy="1864678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B2A0D2EA-B73E-4E98-83C3-000B7A165C5C}"/>
                </a:ext>
              </a:extLst>
            </p:cNvPr>
            <p:cNvSpPr/>
            <p:nvPr/>
          </p:nvSpPr>
          <p:spPr>
            <a:xfrm>
              <a:off x="3675017" y="4895261"/>
              <a:ext cx="574766" cy="296091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300BF580-7C89-4FDF-B2D9-861D10B48151}"/>
                </a:ext>
              </a:extLst>
            </p:cNvPr>
            <p:cNvCxnSpPr>
              <a:cxnSpLocks/>
              <a:stCxn id="13" idx="3"/>
              <a:endCxn id="6" idx="2"/>
            </p:cNvCxnSpPr>
            <p:nvPr/>
          </p:nvCxnSpPr>
          <p:spPr>
            <a:xfrm flipV="1">
              <a:off x="4249783" y="3326674"/>
              <a:ext cx="4494127" cy="1716633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0260451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内容占位符 1">
            <a:extLst>
              <a:ext uri="{FF2B5EF4-FFF2-40B4-BE49-F238E27FC236}">
                <a16:creationId xmlns:a16="http://schemas.microsoft.com/office/drawing/2014/main" id="{40233DDD-B90C-4B27-AC25-E96D8F2A06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2773" y="3427856"/>
            <a:ext cx="3024004" cy="2455911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50BA368A-A3B0-41DF-843E-831047E9B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zh-CN" dirty="0"/>
              <a:t>实验五 </a:t>
            </a:r>
            <a:r>
              <a:rPr lang="en-US" altLang="zh-CN" dirty="0"/>
              <a:t>TFTLCD </a:t>
            </a:r>
            <a:r>
              <a:rPr lang="zh-CN" altLang="zh-CN" dirty="0"/>
              <a:t>显示实验</a:t>
            </a:r>
            <a:endParaRPr lang="zh-CN" altLang="en-US" dirty="0"/>
          </a:p>
        </p:txBody>
      </p:sp>
      <p:sp>
        <p:nvSpPr>
          <p:cNvPr id="10" name="文本占位符 9">
            <a:extLst>
              <a:ext uri="{FF2B5EF4-FFF2-40B4-BE49-F238E27FC236}">
                <a16:creationId xmlns:a16="http://schemas.microsoft.com/office/drawing/2014/main" id="{0D21B1FF-88E6-4485-8D8A-3CA8295213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>
            <a:normAutofit fontScale="77500" lnSpcReduction="20000"/>
          </a:bodyPr>
          <a:lstStyle/>
          <a:p>
            <a:r>
              <a:rPr lang="zh-CN" altLang="en-US" b="0" dirty="0"/>
              <a:t>我们可以看到屏幕的背景是不停切换的，同时 </a:t>
            </a:r>
            <a:r>
              <a:rPr lang="en-US" altLang="zh-CN" b="0" dirty="0"/>
              <a:t>DS0 </a:t>
            </a:r>
            <a:r>
              <a:rPr lang="zh-CN" altLang="en-US" b="0" dirty="0"/>
              <a:t>不停的闪烁，证明我们的代码被正确的执行了</a:t>
            </a:r>
            <a:r>
              <a:rPr lang="zh-CN" altLang="en-US" dirty="0"/>
              <a:t> </a:t>
            </a:r>
            <a:br>
              <a:rPr lang="zh-CN" altLang="en-US" dirty="0"/>
            </a:b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24F241-E25E-4798-9B11-0D05B368207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17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1AD48CB-7BD6-400E-8B1A-D27A98D272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496" y="3154374"/>
            <a:ext cx="3274539" cy="236982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9233E370-D71B-411F-9EEF-DAACD8C6A30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1787" y="2273703"/>
            <a:ext cx="3940213" cy="201077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1BFB85A5-EF34-4EAA-A888-A39B2BDB851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68388" y="1135390"/>
            <a:ext cx="2917410" cy="1513053"/>
          </a:xfrm>
          <a:prstGeom prst="rect">
            <a:avLst/>
          </a:prstGeom>
        </p:spPr>
      </p:pic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E2C18556-9A5C-4A3A-BA2C-EE8AC9D1AB2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13323" y="1262935"/>
            <a:ext cx="2411752" cy="2021536"/>
          </a:xfrm>
          <a:prstGeom prst="rect">
            <a:avLst/>
          </a:prstGeom>
        </p:spPr>
      </p:pic>
      <p:grpSp>
        <p:nvGrpSpPr>
          <p:cNvPr id="12" name="组合 11">
            <a:extLst>
              <a:ext uri="{FF2B5EF4-FFF2-40B4-BE49-F238E27FC236}">
                <a16:creationId xmlns:a16="http://schemas.microsoft.com/office/drawing/2014/main" id="{F3E01174-FC32-4579-A608-97E6D3A39CAA}"/>
              </a:ext>
            </a:extLst>
          </p:cNvPr>
          <p:cNvGrpSpPr/>
          <p:nvPr/>
        </p:nvGrpSpPr>
        <p:grpSpPr>
          <a:xfrm>
            <a:off x="1270032" y="1383039"/>
            <a:ext cx="1736257" cy="210631"/>
            <a:chOff x="1270032" y="1383039"/>
            <a:chExt cx="1736257" cy="210631"/>
          </a:xfrm>
        </p:grpSpPr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1E1D4770-DBA8-45E2-B961-44DB981C69BA}"/>
                </a:ext>
              </a:extLst>
            </p:cNvPr>
            <p:cNvSpPr/>
            <p:nvPr/>
          </p:nvSpPr>
          <p:spPr>
            <a:xfrm>
              <a:off x="1270032" y="1406320"/>
              <a:ext cx="741647" cy="187350"/>
            </a:xfrm>
            <a:prstGeom prst="rect">
              <a:avLst/>
            </a:prstGeom>
            <a:noFill/>
            <a:ln w="381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4" name="直接箭头连接符 13">
              <a:extLst>
                <a:ext uri="{FF2B5EF4-FFF2-40B4-BE49-F238E27FC236}">
                  <a16:creationId xmlns:a16="http://schemas.microsoft.com/office/drawing/2014/main" id="{A11D2BE9-6EF0-49BC-B82F-EC4A37F0CA8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011679" y="1383039"/>
              <a:ext cx="994610" cy="116956"/>
            </a:xfrm>
            <a:prstGeom prst="straightConnector1">
              <a:avLst/>
            </a:prstGeom>
            <a:ln w="38100">
              <a:solidFill>
                <a:schemeClr val="accent3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25691506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内容占位符 10">
            <a:extLst>
              <a:ext uri="{FF2B5EF4-FFF2-40B4-BE49-F238E27FC236}">
                <a16:creationId xmlns:a16="http://schemas.microsoft.com/office/drawing/2014/main" id="{02B1891D-7438-419C-A50B-318CF90F875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5344" y="1044507"/>
            <a:ext cx="6010656" cy="5072063"/>
          </a:xfrm>
          <a:prstGeom prst="rect">
            <a:avLst/>
          </a:prstGeo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54F47F24-21A9-412B-8E5F-E1E79D5C5B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STM32</a:t>
            </a:r>
            <a:r>
              <a:rPr lang="zh-CN" altLang="en-US" dirty="0"/>
              <a:t>精英版硬件简介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D7774A-E455-4210-B364-1D1810307BB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2</a:t>
            </a:fld>
            <a:r>
              <a:rPr lang="en-US" altLang="zh-CN"/>
              <a:t>/31</a:t>
            </a:r>
            <a:endParaRPr lang="zh-CN" altLang="en-US" dirty="0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6896F33F-B624-4871-B3D7-192C7F73B2A0}"/>
              </a:ext>
            </a:extLst>
          </p:cNvPr>
          <p:cNvSpPr txBox="1"/>
          <p:nvPr/>
        </p:nvSpPr>
        <p:spPr>
          <a:xfrm>
            <a:off x="6061493" y="1044507"/>
            <a:ext cx="6010656" cy="53269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CPU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STM32F103ZET6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LQFP144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FLASH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512K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SRAM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64K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外扩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SPI FLASH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W25Q128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16M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字节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EEPROM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芯片，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24C02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，容量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256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字节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SD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卡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接口，可满足海量数据存储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个状态指示灯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DS0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：红色，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DS1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：绿色）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indent="-342900">
              <a:lnSpc>
                <a:spcPct val="130000"/>
              </a:lnSpc>
              <a:buFont typeface="Arial" panose="020B0604020202020204" pitchFamily="34" charset="0"/>
              <a:buChar char="•"/>
            </a:pP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个标准的 </a:t>
            </a:r>
            <a:r>
              <a:rPr lang="en-US" altLang="zh-CN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2.4/2.8/3.5/4.3/7 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寸</a:t>
            </a:r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en-US" altLang="zh-CN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LCD </a:t>
            </a:r>
            <a:r>
              <a:rPr lang="zh-CN" altLang="en-US" sz="2400" b="1" dirty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</a:t>
            </a:r>
            <a:r>
              <a:rPr lang="zh-CN" altLang="en-US" sz="2400" b="1" dirty="0">
                <a:solidFill>
                  <a:srgbClr val="00206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，支持触摸屏</a:t>
            </a:r>
            <a:endParaRPr lang="en-US" altLang="zh-CN" sz="2400" b="1" dirty="0">
              <a:solidFill>
                <a:srgbClr val="00206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211394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内容占位符 8">
            <a:extLst>
              <a:ext uri="{FF2B5EF4-FFF2-40B4-BE49-F238E27FC236}">
                <a16:creationId xmlns:a16="http://schemas.microsoft.com/office/drawing/2014/main" id="{83285F22-7253-4292-9C0B-1098F1BD86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75999" y="1398127"/>
            <a:ext cx="5398414" cy="4061746"/>
          </a:xfrm>
        </p:spPr>
        <p:txBody>
          <a:bodyPr>
            <a:noAutofit/>
          </a:bodyPr>
          <a:lstStyle/>
          <a:p>
            <a:r>
              <a:rPr lang="en-US" altLang="zh-CN" dirty="0"/>
              <a:t>1 </a:t>
            </a:r>
            <a:r>
              <a:rPr lang="zh-CN" altLang="en-US" dirty="0"/>
              <a:t>个 </a:t>
            </a:r>
            <a:r>
              <a:rPr lang="en-US" altLang="zh-CN" dirty="0">
                <a:solidFill>
                  <a:srgbClr val="FF0000"/>
                </a:solidFill>
              </a:rPr>
              <a:t>USB</a:t>
            </a:r>
            <a:r>
              <a:rPr lang="en-US" altLang="zh-CN" dirty="0"/>
              <a:t> </a:t>
            </a:r>
            <a:r>
              <a:rPr lang="zh-CN" altLang="en-US" dirty="0"/>
              <a:t>串口，可用于程序下载和代码调试（</a:t>
            </a:r>
            <a:r>
              <a:rPr lang="en-US" altLang="zh-CN" dirty="0"/>
              <a:t>USMART </a:t>
            </a:r>
            <a:r>
              <a:rPr lang="zh-CN" altLang="en-US" dirty="0"/>
              <a:t>调试）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个标准的 </a:t>
            </a:r>
            <a:r>
              <a:rPr lang="en-US" altLang="zh-CN" dirty="0">
                <a:solidFill>
                  <a:srgbClr val="FF0000"/>
                </a:solidFill>
              </a:rPr>
              <a:t>JTAG/SWD </a:t>
            </a:r>
            <a:r>
              <a:rPr lang="zh-CN" altLang="en-US" dirty="0"/>
              <a:t>调试下载口 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组 </a:t>
            </a:r>
            <a:r>
              <a:rPr lang="en-US" altLang="zh-CN" dirty="0">
                <a:solidFill>
                  <a:srgbClr val="FF0000"/>
                </a:solidFill>
              </a:rPr>
              <a:t>5V </a:t>
            </a:r>
            <a:r>
              <a:rPr lang="zh-CN" altLang="en-US" dirty="0">
                <a:solidFill>
                  <a:srgbClr val="FF0000"/>
                </a:solidFill>
              </a:rPr>
              <a:t>电源</a:t>
            </a:r>
            <a:r>
              <a:rPr lang="zh-CN" altLang="en-US" dirty="0"/>
              <a:t>供应</a:t>
            </a:r>
            <a:r>
              <a:rPr lang="en-US" altLang="zh-CN" dirty="0"/>
              <a:t>/</a:t>
            </a:r>
            <a:r>
              <a:rPr lang="zh-CN" altLang="en-US" dirty="0"/>
              <a:t>接入口 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组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3.3V </a:t>
            </a:r>
            <a:r>
              <a:rPr lang="zh-CN" altLang="en-US" dirty="0">
                <a:solidFill>
                  <a:srgbClr val="FF0000"/>
                </a:solidFill>
              </a:rPr>
              <a:t>电源</a:t>
            </a:r>
            <a:r>
              <a:rPr lang="zh-CN" altLang="en-US" dirty="0"/>
              <a:t>供应 接入口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个</a:t>
            </a:r>
            <a:r>
              <a:rPr lang="zh-CN" altLang="en-US" dirty="0">
                <a:solidFill>
                  <a:srgbClr val="FF0000"/>
                </a:solidFill>
              </a:rPr>
              <a:t>复位按钮</a:t>
            </a:r>
            <a:r>
              <a:rPr lang="zh-CN" altLang="en-US" dirty="0"/>
              <a:t>，可用于复位 </a:t>
            </a:r>
            <a:r>
              <a:rPr lang="en-US" altLang="zh-CN" dirty="0"/>
              <a:t>MCU </a:t>
            </a:r>
            <a:r>
              <a:rPr lang="zh-CN" altLang="en-US" dirty="0"/>
              <a:t>和 </a:t>
            </a:r>
            <a:r>
              <a:rPr lang="en-US" altLang="zh-CN" dirty="0"/>
              <a:t>LCD</a:t>
            </a:r>
          </a:p>
          <a:p>
            <a:r>
              <a:rPr lang="en-US" altLang="zh-CN" dirty="0"/>
              <a:t>3 </a:t>
            </a:r>
            <a:r>
              <a:rPr lang="zh-CN" altLang="en-US" dirty="0"/>
              <a:t>个</a:t>
            </a:r>
            <a:r>
              <a:rPr lang="zh-CN" altLang="en-US" dirty="0">
                <a:solidFill>
                  <a:srgbClr val="FF0000"/>
                </a:solidFill>
              </a:rPr>
              <a:t>功能按钮</a:t>
            </a:r>
            <a:r>
              <a:rPr lang="zh-CN" altLang="en-US" dirty="0"/>
              <a:t>，其中 </a:t>
            </a:r>
            <a:r>
              <a:rPr lang="en-US" altLang="zh-CN" dirty="0"/>
              <a:t>KEY_UP </a:t>
            </a:r>
            <a:r>
              <a:rPr lang="zh-CN" altLang="en-US" dirty="0"/>
              <a:t>兼具唤醒功能</a:t>
            </a:r>
            <a:endParaRPr lang="en-US" altLang="zh-CN" dirty="0"/>
          </a:p>
          <a:p>
            <a:r>
              <a:rPr lang="en-US" altLang="zh-CN" dirty="0"/>
              <a:t>1 </a:t>
            </a:r>
            <a:r>
              <a:rPr lang="zh-CN" altLang="en-US" dirty="0"/>
              <a:t>个</a:t>
            </a:r>
            <a:r>
              <a:rPr lang="zh-CN" altLang="en-US" dirty="0">
                <a:solidFill>
                  <a:srgbClr val="FF0000"/>
                </a:solidFill>
              </a:rPr>
              <a:t>电源开关</a:t>
            </a:r>
            <a:r>
              <a:rPr lang="zh-CN" altLang="en-US" dirty="0"/>
              <a:t>，控制整个板的电源 </a:t>
            </a:r>
          </a:p>
        </p:txBody>
      </p:sp>
      <p:sp>
        <p:nvSpPr>
          <p:cNvPr id="8" name="标题 7">
            <a:extLst>
              <a:ext uri="{FF2B5EF4-FFF2-40B4-BE49-F238E27FC236}">
                <a16:creationId xmlns:a16="http://schemas.microsoft.com/office/drawing/2014/main" id="{D2F91EA8-F09E-47E2-AF5B-CD8507243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ALIENTEK </a:t>
            </a:r>
            <a:r>
              <a:rPr lang="zh-CN" altLang="en-US" dirty="0"/>
              <a:t>精英 </a:t>
            </a:r>
            <a:r>
              <a:rPr lang="en-US" altLang="zh-CN" dirty="0"/>
              <a:t>STM32F103 </a:t>
            </a:r>
            <a:r>
              <a:rPr lang="zh-CN" altLang="en-US" dirty="0"/>
              <a:t>板载资源如下：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59BD035-8B7C-4639-8397-327AE7EB644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3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6" name="内容占位符 10">
            <a:extLst>
              <a:ext uri="{FF2B5EF4-FFF2-40B4-BE49-F238E27FC236}">
                <a16:creationId xmlns:a16="http://schemas.microsoft.com/office/drawing/2014/main" id="{DB451C1E-B1F4-4F2B-B0A3-260A671030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1315661"/>
            <a:ext cx="6096019" cy="5109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665856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内容占位符 11">
            <a:extLst>
              <a:ext uri="{FF2B5EF4-FFF2-40B4-BE49-F238E27FC236}">
                <a16:creationId xmlns:a16="http://schemas.microsoft.com/office/drawing/2014/main" id="{B41FADB9-6F67-40D2-AA4B-10867230EF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20037" y="13919"/>
            <a:ext cx="5495520" cy="7327360"/>
          </a:xfrm>
        </p:spPr>
      </p:pic>
      <p:sp>
        <p:nvSpPr>
          <p:cNvPr id="8" name="标题 7">
            <a:extLst>
              <a:ext uri="{FF2B5EF4-FFF2-40B4-BE49-F238E27FC236}">
                <a16:creationId xmlns:a16="http://schemas.microsoft.com/office/drawing/2014/main" id="{46545EF8-236C-47FA-927C-B1D48C6F7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接线方式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627B74-180F-48D8-B777-A01276784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4</a:t>
            </a:fld>
            <a:r>
              <a:rPr lang="en-US" altLang="zh-CN"/>
              <a:t>/31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922650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标题 7">
            <a:extLst>
              <a:ext uri="{FF2B5EF4-FFF2-40B4-BE49-F238E27FC236}">
                <a16:creationId xmlns:a16="http://schemas.microsoft.com/office/drawing/2014/main" id="{46545EF8-236C-47FA-927C-B1D48C6F7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程序下载</a:t>
            </a:r>
            <a:r>
              <a:rPr lang="en-US" altLang="zh-CN" dirty="0"/>
              <a:t>——USB</a:t>
            </a:r>
            <a:endParaRPr lang="zh-CN" altLang="en-US" dirty="0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B627B74-180F-48D8-B777-A01276784F1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5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E5C4B60-BB9E-4FD1-8388-C0AFCB3025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775" t="28667" r="18625" b="7600"/>
          <a:stretch/>
        </p:blipFill>
        <p:spPr>
          <a:xfrm>
            <a:off x="1069847" y="926707"/>
            <a:ext cx="9538531" cy="5376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8611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60D73A7-483D-4951-9F85-FB3DE5D157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410820D5-852D-4EF2-94EA-5BCD0A7AE8EF}" type="slidenum">
              <a:rPr lang="zh-CN" altLang="en-US" smtClean="0"/>
              <a:pPr/>
              <a:t>6</a:t>
            </a:fld>
            <a:r>
              <a:rPr lang="en-US" altLang="zh-CN"/>
              <a:t>/31</a:t>
            </a:r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1C7A2D14-2564-4AF7-ADC8-37622520FD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750" t="27467" r="21925" b="6308"/>
          <a:stretch/>
        </p:blipFill>
        <p:spPr>
          <a:xfrm>
            <a:off x="1837943" y="1735742"/>
            <a:ext cx="7744968" cy="5122258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3FD4B6EC-7839-4BD5-92BD-718CFD2DD4E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6250" t="52933" r="64750" b="29600"/>
          <a:stretch/>
        </p:blipFill>
        <p:spPr>
          <a:xfrm>
            <a:off x="384564" y="1938527"/>
            <a:ext cx="1252211" cy="1366997"/>
          </a:xfrm>
          <a:prstGeom prst="rect">
            <a:avLst/>
          </a:prstGeom>
        </p:spPr>
      </p:pic>
      <p:pic>
        <p:nvPicPr>
          <p:cNvPr id="10" name="图片 9">
            <a:extLst>
              <a:ext uri="{FF2B5EF4-FFF2-40B4-BE49-F238E27FC236}">
                <a16:creationId xmlns:a16="http://schemas.microsoft.com/office/drawing/2014/main" id="{D85E6ABA-539E-42B9-B2D6-1083223A881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3900" t="83651" r="24887"/>
          <a:stretch/>
        </p:blipFill>
        <p:spPr>
          <a:xfrm>
            <a:off x="8316378" y="3639312"/>
            <a:ext cx="1367117" cy="1121204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CCC6AC81-B936-417A-A0DB-101BA84CEFF5}"/>
              </a:ext>
            </a:extLst>
          </p:cNvPr>
          <p:cNvSpPr txBox="1"/>
          <p:nvPr/>
        </p:nvSpPr>
        <p:spPr>
          <a:xfrm>
            <a:off x="411995" y="956128"/>
            <a:ext cx="292608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RXD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PA9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TXD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TXD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和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PA10(STM32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RXD)</a:t>
            </a:r>
            <a:r>
              <a: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通过跳线帽连接起来</a:t>
            </a: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9D73778D-082F-44F6-8BBC-BC0FF72E374A}"/>
              </a:ext>
            </a:extLst>
          </p:cNvPr>
          <p:cNvSpPr txBox="1"/>
          <p:nvPr/>
        </p:nvSpPr>
        <p:spPr>
          <a:xfrm>
            <a:off x="8220456" y="2432304"/>
            <a:ext cx="193852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/>
          </a:p>
          <a:p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把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B0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V3.3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（保持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B1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GND</a:t>
            </a:r>
            <a:r>
              <a:rPr lang="zh-CN" altLang="en-US" dirty="0"/>
              <a:t>）</a:t>
            </a:r>
          </a:p>
          <a:p>
            <a:endParaRPr lang="zh-CN" altLang="en-US" dirty="0"/>
          </a:p>
        </p:txBody>
      </p:sp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138113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</a:t>
            </a:r>
            <a:r>
              <a:rPr lang="en-US" altLang="zh-CN" dirty="0"/>
              <a:t>——USB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27757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138113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</a:t>
            </a:r>
            <a:r>
              <a:rPr lang="en-US" altLang="zh-CN" dirty="0"/>
              <a:t>——USB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D9C5EC8-77CE-4746-AC65-C9D8783DDC17}"/>
              </a:ext>
            </a:extLst>
          </p:cNvPr>
          <p:cNvSpPr txBox="1"/>
          <p:nvPr/>
        </p:nvSpPr>
        <p:spPr>
          <a:xfrm>
            <a:off x="521208" y="987551"/>
            <a:ext cx="4645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软件设置</a:t>
            </a: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0237C46-A1D8-40F9-8285-77AF19FCB834}"/>
              </a:ext>
            </a:extLst>
          </p:cNvPr>
          <p:cNvSpPr txBox="1"/>
          <p:nvPr/>
        </p:nvSpPr>
        <p:spPr>
          <a:xfrm>
            <a:off x="1099724" y="1631904"/>
            <a:ext cx="57948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安装串口驱动程序：安装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CH340G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的驱动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F9BB43F-3046-4C70-A084-2B63F029987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2850" t="31844" r="33775" b="29182"/>
          <a:stretch/>
        </p:blipFill>
        <p:spPr>
          <a:xfrm>
            <a:off x="521208" y="2394237"/>
            <a:ext cx="5292116" cy="3476212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B01CB6F5-9203-4104-BFCC-8D4B38CA32E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4350" t="63733" r="39475" b="11867"/>
          <a:stretch/>
        </p:blipFill>
        <p:spPr>
          <a:xfrm>
            <a:off x="5731027" y="2828277"/>
            <a:ext cx="5571619" cy="2921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3719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138113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</a:t>
            </a:r>
            <a:r>
              <a:rPr lang="en-US" altLang="zh-CN" dirty="0"/>
              <a:t>——USB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D9C5EC8-77CE-4746-AC65-C9D8783DDC17}"/>
              </a:ext>
            </a:extLst>
          </p:cNvPr>
          <p:cNvSpPr txBox="1"/>
          <p:nvPr/>
        </p:nvSpPr>
        <p:spPr>
          <a:xfrm>
            <a:off x="539496" y="841845"/>
            <a:ext cx="4645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软件设置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29BDAB80-31FB-4F68-A60F-F1B5B2850B12}"/>
              </a:ext>
            </a:extLst>
          </p:cNvPr>
          <p:cNvSpPr txBox="1"/>
          <p:nvPr/>
        </p:nvSpPr>
        <p:spPr>
          <a:xfrm>
            <a:off x="713232" y="1354506"/>
            <a:ext cx="100309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串口下载软件选择的是</a:t>
            </a:r>
            <a:r>
              <a:rPr lang="en-US" altLang="zh-CN" sz="24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flymcu</a:t>
            </a:r>
            <a:r>
              <a:rPr lang="zh-CN" altLang="en-US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软件，下载地址</a:t>
            </a:r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http://www.mcuisp.com/</a:t>
            </a:r>
            <a:endParaRPr lang="zh-CN" altLang="en-US" sz="24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4DB77F54-7380-4469-922B-21D0214D650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382" y="1941798"/>
            <a:ext cx="7144818" cy="4406559"/>
          </a:xfrm>
          <a:prstGeom prst="rect">
            <a:avLst/>
          </a:prstGeom>
        </p:spPr>
      </p:pic>
      <p:sp>
        <p:nvSpPr>
          <p:cNvPr id="10" name="文本框 9">
            <a:extLst>
              <a:ext uri="{FF2B5EF4-FFF2-40B4-BE49-F238E27FC236}">
                <a16:creationId xmlns:a16="http://schemas.microsoft.com/office/drawing/2014/main" id="{9BFE0951-F548-4DA6-88CD-9B343FC0EF6B}"/>
              </a:ext>
            </a:extLst>
          </p:cNvPr>
          <p:cNvSpPr txBox="1"/>
          <p:nvPr/>
        </p:nvSpPr>
        <p:spPr>
          <a:xfrm>
            <a:off x="7507224" y="1867167"/>
            <a:ext cx="4251960" cy="44930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选择要下载的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Hex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圈中的设置，是建议的设置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编程后执行，在下载完程序之后自动运行代码。否则，还需要按复位键，才能开始运行刚刚下载的代码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编程前重装文件，每次编程之前，将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hex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文件重新装载一遍，这对于代码调试的时候是比较有用的</a:t>
            </a:r>
            <a:endParaRPr lang="en-US" altLang="zh-CN" sz="20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285750" indent="-285750">
              <a:lnSpc>
                <a:spcPct val="120000"/>
              </a:lnSpc>
              <a:buFont typeface="Wingdings" panose="05000000000000000000" pitchFamily="2" charset="2"/>
              <a:buChar char="l"/>
            </a:pP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DTR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的低电平复位，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RTS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高电平进</a:t>
            </a:r>
            <a:r>
              <a:rPr lang="en-US" altLang="zh-CN" sz="2000" dirty="0" err="1">
                <a:latin typeface="微软雅黑" panose="020B0503020204020204" pitchFamily="34" charset="-122"/>
                <a:ea typeface="微软雅黑" panose="020B0503020204020204" pitchFamily="34" charset="-122"/>
              </a:rPr>
              <a:t>BootLoader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：实现一键下载功能（在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BOOT0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接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GND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的条件下）</a:t>
            </a:r>
          </a:p>
        </p:txBody>
      </p:sp>
    </p:spTree>
    <p:extLst>
      <p:ext uri="{BB962C8B-B14F-4D97-AF65-F5344CB8AC3E}">
        <p14:creationId xmlns:p14="http://schemas.microsoft.com/office/powerpoint/2010/main" val="40417147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标题 7">
            <a:extLst>
              <a:ext uri="{FF2B5EF4-FFF2-40B4-BE49-F238E27FC236}">
                <a16:creationId xmlns:a16="http://schemas.microsoft.com/office/drawing/2014/main" id="{A1B2F3D8-ECBC-4C0D-B101-A8C9842BFB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9263" y="138113"/>
            <a:ext cx="11225212" cy="666750"/>
          </a:xfrm>
        </p:spPr>
        <p:txBody>
          <a:bodyPr/>
          <a:lstStyle/>
          <a:p>
            <a:r>
              <a:rPr lang="zh-CN" altLang="en-US" dirty="0"/>
              <a:t>程序下载</a:t>
            </a:r>
            <a:r>
              <a:rPr lang="en-US" altLang="zh-CN" dirty="0"/>
              <a:t>——USB</a:t>
            </a:r>
            <a:endParaRPr lang="zh-CN" altLang="en-US" dirty="0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D9C5EC8-77CE-4746-AC65-C9D8783DDC17}"/>
              </a:ext>
            </a:extLst>
          </p:cNvPr>
          <p:cNvSpPr txBox="1"/>
          <p:nvPr/>
        </p:nvSpPr>
        <p:spPr>
          <a:xfrm>
            <a:off x="539496" y="841845"/>
            <a:ext cx="46451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软件设置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4606DDC-C0A3-4767-B6FF-A9AB9713D0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8527" y="1955404"/>
            <a:ext cx="8573569" cy="466588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BFA4C35-85FF-4B3E-B972-9AAEDBA12C0D}"/>
              </a:ext>
            </a:extLst>
          </p:cNvPr>
          <p:cNvSpPr txBox="1"/>
          <p:nvPr/>
        </p:nvSpPr>
        <p:spPr>
          <a:xfrm>
            <a:off x="804672" y="1429402"/>
            <a:ext cx="948232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选择串口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COM3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，通过按开始编程（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P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）这个按钮，一键下载代码到</a:t>
            </a:r>
            <a:r>
              <a:rPr lang="en-US" altLang="zh-CN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STM32</a:t>
            </a:r>
            <a:r>
              <a:rPr lang="zh-CN" altLang="en-US" sz="20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</a:p>
        </p:txBody>
      </p:sp>
    </p:spTree>
    <p:extLst>
      <p:ext uri="{BB962C8B-B14F-4D97-AF65-F5344CB8AC3E}">
        <p14:creationId xmlns:p14="http://schemas.microsoft.com/office/powerpoint/2010/main" val="3607008277"/>
      </p:ext>
    </p:extLst>
  </p:cSld>
  <p:clrMapOvr>
    <a:masterClrMapping/>
  </p:clrMapOvr>
</p:sld>
</file>

<file path=ppt/theme/theme1.xml><?xml version="1.0" encoding="utf-8"?>
<a:theme xmlns:a="http://schemas.openxmlformats.org/drawingml/2006/main" name="内容页">
  <a:themeElements>
    <a:clrScheme name="ZJU校徽配色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3F88"/>
      </a:accent1>
      <a:accent2>
        <a:srgbClr val="006EB6"/>
      </a:accent2>
      <a:accent3>
        <a:srgbClr val="B01F24"/>
      </a:accent3>
      <a:accent4>
        <a:srgbClr val="616161"/>
      </a:accent4>
      <a:accent5>
        <a:srgbClr val="ACACAC"/>
      </a:accent5>
      <a:accent6>
        <a:srgbClr val="F6B72C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机电系统案例课 张国豪 22025106.pptx" id="{C4448E89-FAF6-440D-8339-B5EE7455B09E}" vid="{834B3BD9-2AE9-4B2A-856A-1370389F7AE4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zju_report_by_zgh</Template>
  <TotalTime>4827</TotalTime>
  <Words>853</Words>
  <Application>Microsoft Office PowerPoint</Application>
  <PresentationFormat>宽屏</PresentationFormat>
  <Paragraphs>73</Paragraphs>
  <Slides>17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3" baseType="lpstr">
      <vt:lpstr>等线</vt:lpstr>
      <vt:lpstr>微软雅黑</vt:lpstr>
      <vt:lpstr>Arial</vt:lpstr>
      <vt:lpstr>Times New Roman</vt:lpstr>
      <vt:lpstr>Wingdings</vt:lpstr>
      <vt:lpstr>内容页</vt:lpstr>
      <vt:lpstr>嵌入式系统实验安排</vt:lpstr>
      <vt:lpstr>STM32精英版硬件简介</vt:lpstr>
      <vt:lpstr>ALIENTEK 精英 STM32F103 板载资源如下：</vt:lpstr>
      <vt:lpstr>接线方式</vt:lpstr>
      <vt:lpstr>程序下载——USB</vt:lpstr>
      <vt:lpstr>程序下载——USB</vt:lpstr>
      <vt:lpstr>程序下载——USB</vt:lpstr>
      <vt:lpstr>程序下载——USB</vt:lpstr>
      <vt:lpstr>程序下载——USB</vt:lpstr>
      <vt:lpstr>程序下载与仿真——JTAG/SWD</vt:lpstr>
      <vt:lpstr>程序下载与仿真——JTAG/SWD</vt:lpstr>
      <vt:lpstr>程序下载与仿真——JTAG/SWD</vt:lpstr>
      <vt:lpstr>实验一 跑马灯试验</vt:lpstr>
      <vt:lpstr>实验二 外部中断试验</vt:lpstr>
      <vt:lpstr>实验三 串行通信及编程</vt:lpstr>
      <vt:lpstr>实验四 定时器中断实验</vt:lpstr>
      <vt:lpstr>实验五 TFTLCD 显示实验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跑马灯试验</dc:title>
  <dc:creator>zgh</dc:creator>
  <cp:lastModifiedBy>yglin</cp:lastModifiedBy>
  <cp:revision>60</cp:revision>
  <dcterms:created xsi:type="dcterms:W3CDTF">2021-11-03T06:41:10Z</dcterms:created>
  <dcterms:modified xsi:type="dcterms:W3CDTF">2023-05-05T13:07:23Z</dcterms:modified>
</cp:coreProperties>
</file>